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5" r:id="rId4"/>
    <p:sldId id="302" r:id="rId5"/>
    <p:sldId id="291" r:id="rId6"/>
    <p:sldId id="284" r:id="rId7"/>
    <p:sldId id="279" r:id="rId8"/>
    <p:sldId id="289" r:id="rId9"/>
    <p:sldId id="290" r:id="rId10"/>
    <p:sldId id="280" r:id="rId11"/>
    <p:sldId id="260" r:id="rId12"/>
    <p:sldId id="258" r:id="rId13"/>
    <p:sldId id="259" r:id="rId14"/>
    <p:sldId id="261" r:id="rId15"/>
    <p:sldId id="262" r:id="rId16"/>
    <p:sldId id="292" r:id="rId17"/>
    <p:sldId id="293" r:id="rId18"/>
    <p:sldId id="295" r:id="rId19"/>
    <p:sldId id="296" r:id="rId20"/>
    <p:sldId id="294" r:id="rId21"/>
    <p:sldId id="297" r:id="rId22"/>
    <p:sldId id="298" r:id="rId23"/>
    <p:sldId id="299" r:id="rId24"/>
    <p:sldId id="300" r:id="rId25"/>
    <p:sldId id="288" r:id="rId26"/>
    <p:sldId id="30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1EB32-85FF-47B4-B60C-CC0B2715538C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D97E7-31CA-41E4-A315-991154DC58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47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both weekday counts vacancy levels in the defined town centre area were lowest during the 11.00-12.00 slot, 26% on Tuesday 21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November 2017 and 22% on Friday 8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December 2017. On Saturday 19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December 2017 the vacancy rate reached its lowest at 12.00-13.00 with a figure of 24%.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D97E7-31CA-41E4-A315-991154DC5828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47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DB0A-D0C1-49AB-8CBF-CABF966C1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CCCC6D-AB43-4AAB-8366-384DE9E09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B433B-6124-4176-BF76-FBB5E2E1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EB047-4BA0-49F6-BBB1-E71FE0FF7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E9C2D-3CF4-44AA-BE10-3E68B7CA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43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835F-5C32-423A-968A-477CE4BE8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2B9F3-6170-463A-BB9B-724E26A23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50BDC-22EC-4A64-BF45-1339504C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ED10E-D3AD-4E90-B47B-490A954E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5D143-60D7-4DF9-9652-3C5F62E7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5BF69F-C5C2-4130-8D94-1ADEFFDAC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A228D-3EF6-4A19-A890-5B0BC1237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AF8C9-E6EA-4929-AC04-50B869C1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8FBA4-0281-4382-B91B-A564BD36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D5759-B554-4D09-9CA8-696E6B9F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68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0CEB-2797-4B61-BE7B-2DF649C5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2D92D-1F16-4889-8410-9072A1DE7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B7CF-4B44-4001-98F7-243FF0731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872A3-5DC2-4B59-BAB0-AF175CD2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B8163-3DEB-4B51-A06C-2CDCEF11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57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16006-6C3C-4938-91EB-5731BD97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3CDE2-BD2E-4133-AFDC-9D21BFAE3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42046-4B74-4E91-866B-765A0ED3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71785-22F7-408C-A8FE-A3833E72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D93E6-48B9-42FB-B2E3-654DAFAC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60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C60C-DA0F-4302-96CD-3C9777E4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EB34-383C-4D47-82BE-B53B6E065F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B4FB8-1DCA-4EF5-84CA-C5ED8ACCF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2E48-65CC-440F-890E-6051E7F89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C779B-8BE3-4BAC-A284-41B46DD0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AFF45-5296-4F81-BEFC-BDF79CE4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68B96-ABDF-4187-A807-3B075058C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4C165-27FB-4231-A8E6-2AEF20FAD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60E4B-F8EF-4D82-833A-E459EF960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6B7E0-7D0D-4E7B-9D28-B9E3F1725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68B21-C215-48AB-8C68-5EF08D473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92307-E6D2-438F-8EA7-6B2C5705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ABE991-E7C4-4C05-9B5D-CA133B04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649839-32E9-49BF-9E7D-0B376D87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0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75CD8-1DAB-4EEB-8DB1-775A6BE08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BD3CD-6F3B-4268-B0C4-9E25D4A0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CC9F-2548-4432-A43F-FE1F28484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F9BCB-1C24-4031-A576-1C2BAFCF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3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709A3-0E17-42BB-A4B1-95BEEB67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0C51C1-11D3-4733-ACA9-B7F90C2AD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1732E-4970-496F-B91B-33D0FB16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68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9205-6A3F-4381-9816-8CDD507B1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C22C-A430-4C26-8289-1E62249A1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F4DCA-87CB-4FAB-82D3-9CF151E63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8D7192-2CD1-491F-A2FD-72FC49B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0E60F-1CEA-4D55-86AB-74649A1AB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14FD5-ABFD-40E3-BE24-F01BA3776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11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1D057-F2A1-4BA0-97BD-1DD022F46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111B9-353B-474B-9BEA-E1A073C612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AD4E0-8FFA-43FF-AA64-E3CDE606B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1A683-AB7D-4F1B-A4DC-E23FFEE1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A548-DC9F-4C09-9D9F-66D9C41E7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65328-A5BB-42AE-AAFB-F49E7FF2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90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353DCB-F05C-4048-A58A-EF8D3D377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1E939-0367-4BAE-A002-C0DB5C00A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F333-C99E-4A9E-8216-EA1916D60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06FBC-18A8-4523-AF02-E1AAE6750CF5}" type="datetimeFigureOut">
              <a:rPr lang="en-GB" smtClean="0"/>
              <a:t>24/01/2018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6D610-94B7-4E8C-8D39-C38E9D435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EF631-A4F0-48F4-ACED-03B978D2C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7A3D0-DDCA-47C0-9636-22D59DE734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7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e.king@people-places.co.u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Shipston-on-Stour Car Parking Study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b="1" dirty="0">
                <a:latin typeface="Candara" panose="020E0502030303020204" pitchFamily="34" charset="0"/>
              </a:rPr>
              <a:t>Mike King</a:t>
            </a:r>
          </a:p>
          <a:p>
            <a:pPr marL="0" indent="0" algn="ctr">
              <a:buNone/>
            </a:pPr>
            <a:r>
              <a:rPr lang="en-GB" b="1" dirty="0">
                <a:latin typeface="Candara" panose="020E0502030303020204" pitchFamily="34" charset="0"/>
              </a:rPr>
              <a:t>Director</a:t>
            </a:r>
          </a:p>
          <a:p>
            <a:pPr marL="0" indent="0" algn="ctr">
              <a:buNone/>
            </a:pPr>
            <a:r>
              <a:rPr lang="en-GB" b="1" dirty="0">
                <a:latin typeface="Candara" panose="020E0502030303020204" pitchFamily="34" charset="0"/>
              </a:rPr>
              <a:t>People and Places Insight Limited</a:t>
            </a:r>
          </a:p>
          <a:p>
            <a:pPr marL="0" indent="0" algn="ctr">
              <a:buNone/>
            </a:pPr>
            <a:r>
              <a:rPr lang="en-GB" b="1" dirty="0">
                <a:latin typeface="Candara" panose="020E0502030303020204" pitchFamily="34" charset="0"/>
                <a:hlinkClick r:id="rId3"/>
              </a:rPr>
              <a:t>Mike.king@people-places.co.uk</a:t>
            </a:r>
            <a:endParaRPr lang="en-GB" b="1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en-GB" b="1" dirty="0">
                <a:latin typeface="Candara" panose="020E0502030303020204" pitchFamily="34" charset="0"/>
              </a:rPr>
              <a:t>07788286337</a:t>
            </a:r>
          </a:p>
        </p:txBody>
      </p:sp>
    </p:spTree>
    <p:extLst>
      <p:ext uri="{BB962C8B-B14F-4D97-AF65-F5344CB8AC3E}">
        <p14:creationId xmlns:p14="http://schemas.microsoft.com/office/powerpoint/2010/main" val="3249473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endParaRPr lang="en-GB" b="1" dirty="0">
              <a:solidFill>
                <a:srgbClr val="FFC000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Q: HOW WOULD YOU RATE CAR PARKING IN THE  TOWN CENTRE?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GB" b="1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Provision-No of spaces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Availability- No of spaces available</a:t>
            </a:r>
          </a:p>
          <a:p>
            <a:pPr marL="0" indent="0" algn="just">
              <a:buNone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		  - Compared to other towns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Signage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Pricing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79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Why Research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Perception versus Reality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Evidence Base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Understand the Problem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Move Forward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Baseline for Further Measurement</a:t>
            </a:r>
          </a:p>
        </p:txBody>
      </p:sp>
    </p:spTree>
    <p:extLst>
      <p:ext uri="{BB962C8B-B14F-4D97-AF65-F5344CB8AC3E}">
        <p14:creationId xmlns:p14="http://schemas.microsoft.com/office/powerpoint/2010/main" val="3927918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Process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Advanced Lambeth Study Methodology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Three Visits:</a:t>
            </a:r>
          </a:p>
          <a:p>
            <a:pPr marL="0" lvl="0" indent="0" algn="just">
              <a:buNone/>
            </a:pPr>
            <a:r>
              <a:rPr lang="en-GB" dirty="0"/>
              <a:t>	Tuesday 21</a:t>
            </a:r>
            <a:r>
              <a:rPr lang="en-GB" baseline="30000" dirty="0"/>
              <a:t>st</a:t>
            </a:r>
            <a:r>
              <a:rPr lang="en-GB" dirty="0"/>
              <a:t> November 2017</a:t>
            </a:r>
          </a:p>
          <a:p>
            <a:pPr marL="0" lvl="0" indent="0" algn="just">
              <a:buNone/>
            </a:pPr>
            <a:r>
              <a:rPr lang="en-GB" dirty="0"/>
              <a:t>	Friday 8</a:t>
            </a:r>
            <a:r>
              <a:rPr lang="en-GB" baseline="30000" dirty="0"/>
              <a:t>th</a:t>
            </a:r>
            <a:r>
              <a:rPr lang="en-GB" dirty="0"/>
              <a:t> December 2017</a:t>
            </a:r>
          </a:p>
          <a:p>
            <a:pPr marL="0" lvl="0" indent="0" algn="just">
              <a:buNone/>
            </a:pPr>
            <a:r>
              <a:rPr lang="en-GB" dirty="0"/>
              <a:t>	Saturday 9</a:t>
            </a:r>
            <a:r>
              <a:rPr lang="en-GB" baseline="30000" dirty="0"/>
              <a:t>th</a:t>
            </a:r>
            <a:r>
              <a:rPr lang="en-GB" dirty="0"/>
              <a:t> December 2017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Boundary definition supplied by Town Council</a:t>
            </a: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8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Process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4DD74D-04CC-4E47-9159-E2D9B5BE0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36690"/>
              </p:ext>
            </p:extLst>
          </p:nvPr>
        </p:nvGraphicFramePr>
        <p:xfrm>
          <a:off x="3910818" y="2250831"/>
          <a:ext cx="7321063" cy="3207434"/>
        </p:xfrm>
        <a:graphic>
          <a:graphicData uri="http://schemas.openxmlformats.org/drawingml/2006/table">
            <a:tbl>
              <a:tblPr/>
              <a:tblGrid>
                <a:gridCol w="2188299">
                  <a:extLst>
                    <a:ext uri="{9D8B030D-6E8A-4147-A177-3AD203B41FA5}">
                      <a16:colId xmlns:a16="http://schemas.microsoft.com/office/drawing/2014/main" val="978896928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161956517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1942227182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2117627735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245095989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1599267186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1762911832"/>
                    </a:ext>
                  </a:extLst>
                </a:gridCol>
                <a:gridCol w="733252">
                  <a:extLst>
                    <a:ext uri="{9D8B030D-6E8A-4147-A177-3AD203B41FA5}">
                      <a16:colId xmlns:a16="http://schemas.microsoft.com/office/drawing/2014/main" val="2704708282"/>
                    </a:ext>
                  </a:extLst>
                </a:gridCol>
              </a:tblGrid>
              <a:tr h="174317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Mill Street Car Park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Total No. of Spaces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% of spaces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Total No. of Spaces Vacant 0800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Vacancy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Total No. of Spaces Vacant 0900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Vacancy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Total No. of Spaces Vacant 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343923"/>
                  </a:ext>
                </a:extLst>
              </a:tr>
              <a:tr h="3660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781971"/>
                  </a:ext>
                </a:extLst>
              </a:tr>
              <a:tr h="3660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98860"/>
                  </a:ext>
                </a:extLst>
              </a:tr>
              <a:tr h="3660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52864"/>
                  </a:ext>
                </a:extLst>
              </a:tr>
              <a:tr h="3660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10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904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Process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B9EDF3-B0B9-4885-80E1-845A5CD20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056" y="1662333"/>
            <a:ext cx="7354824" cy="433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088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Analysis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Vacancy per Day/ Car Park/ Time Slot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Vacancy by Day/ Time Slot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Off Street Vacancy per Day/ Car Park/ Time Slot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Benchmarking Analysis</a:t>
            </a: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30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Overall Vacancy Rates by Day/ Time Slot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C61FD1-7FA1-45E5-85D4-70D78E04B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970" y="2713593"/>
            <a:ext cx="6621782" cy="258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41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Aggregate Vacancy Figures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The aggregate figure of all vacant space counts across all nine time slots was lower on Saturday 9</a:t>
            </a:r>
            <a:r>
              <a:rPr lang="en-GB" b="1" baseline="30000" dirty="0">
                <a:latin typeface="Candara" panose="020E0502030303020204" pitchFamily="34" charset="0"/>
              </a:rPr>
              <a:t>th</a:t>
            </a:r>
            <a:r>
              <a:rPr lang="en-GB" b="1" dirty="0">
                <a:latin typeface="Candara" panose="020E0502030303020204" pitchFamily="34" charset="0"/>
              </a:rPr>
              <a:t> December 2017 with a figure of 1,202 compared to 1,218 on Friday 8</a:t>
            </a:r>
            <a:r>
              <a:rPr lang="en-GB" b="1" baseline="30000" dirty="0">
                <a:latin typeface="Candara" panose="020E0502030303020204" pitchFamily="34" charset="0"/>
              </a:rPr>
              <a:t>th</a:t>
            </a:r>
            <a:r>
              <a:rPr lang="en-GB" b="1" dirty="0">
                <a:latin typeface="Candara" panose="020E0502030303020204" pitchFamily="34" charset="0"/>
              </a:rPr>
              <a:t> December 2017 and 1,339 on Tuesday 21</a:t>
            </a:r>
            <a:r>
              <a:rPr lang="en-GB" b="1" baseline="30000" dirty="0">
                <a:latin typeface="Candara" panose="020E0502030303020204" pitchFamily="34" charset="0"/>
              </a:rPr>
              <a:t>st</a:t>
            </a:r>
            <a:r>
              <a:rPr lang="en-GB" b="1" dirty="0">
                <a:latin typeface="Candara" panose="020E0502030303020204" pitchFamily="34" charset="0"/>
              </a:rPr>
              <a:t> November 2017.</a:t>
            </a: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76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Off Street Vacancy Rates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9621836-9F7B-416A-8D68-FC4EAA73B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57519"/>
              </p:ext>
            </p:extLst>
          </p:nvPr>
        </p:nvGraphicFramePr>
        <p:xfrm>
          <a:off x="3868615" y="2713592"/>
          <a:ext cx="7421862" cy="1802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7334279" imgH="771490" progId="Excel.Sheet.12">
                  <p:embed/>
                </p:oleObj>
              </mc:Choice>
              <mc:Fallback>
                <p:oleObj name="Worksheet" r:id="rId4" imgW="7334279" imgH="771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68615" y="2713592"/>
                        <a:ext cx="7421862" cy="18021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0703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Off Street Vacancy Rates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On Tuesday 21</a:t>
            </a:r>
            <a:r>
              <a:rPr lang="en-GB" b="1" baseline="30000" dirty="0">
                <a:latin typeface="Candara" panose="020E0502030303020204" pitchFamily="34" charset="0"/>
              </a:rPr>
              <a:t>st</a:t>
            </a:r>
            <a:r>
              <a:rPr lang="en-GB" b="1" dirty="0">
                <a:latin typeface="Candara" panose="020E0502030303020204" pitchFamily="34" charset="0"/>
              </a:rPr>
              <a:t> November 2017 between 11.00-12.00 in Mill Street Car Park only 1 space vas vacant, 3 in Bridge Street Car Park and 1 in West Street</a:t>
            </a:r>
            <a:r>
              <a:rPr lang="en-GB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On Friday 8</a:t>
            </a:r>
            <a:r>
              <a:rPr lang="en-GB" b="1" baseline="30000" dirty="0">
                <a:latin typeface="Candara" panose="020E0502030303020204" pitchFamily="34" charset="0"/>
              </a:rPr>
              <a:t>th</a:t>
            </a:r>
            <a:r>
              <a:rPr lang="en-GB" b="1" dirty="0">
                <a:latin typeface="Candara" panose="020E0502030303020204" pitchFamily="34" charset="0"/>
              </a:rPr>
              <a:t> December 2017 between 11.00-12.00 there were only </a:t>
            </a:r>
            <a:r>
              <a:rPr lang="en-GB" b="1">
                <a:latin typeface="Candara" panose="020E0502030303020204" pitchFamily="34" charset="0"/>
              </a:rPr>
              <a:t>3 spaces </a:t>
            </a:r>
            <a:r>
              <a:rPr lang="en-GB" b="1" dirty="0">
                <a:latin typeface="Candara" panose="020E0502030303020204" pitchFamily="34" charset="0"/>
              </a:rPr>
              <a:t>available in the Mill Street Car Park, Bridge Street Car Park and West Street Car Park combined.</a:t>
            </a:r>
          </a:p>
        </p:txBody>
      </p:sp>
    </p:spTree>
    <p:extLst>
      <p:ext uri="{BB962C8B-B14F-4D97-AF65-F5344CB8AC3E}">
        <p14:creationId xmlns:p14="http://schemas.microsoft.com/office/powerpoint/2010/main" val="128448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What we do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Benchmarking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Car Parking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First Time Visitor Reviews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Signage Reviews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Neighbourhood Planning</a:t>
            </a: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216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The strange case of Telegraph St. Car Park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DBDE91-53C0-459B-BA29-C3653BB9F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479" y="3109952"/>
            <a:ext cx="7367209" cy="172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21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Benchmarking Boundaries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58908D-3927-497B-BD74-A78AEF015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105" y="2250832"/>
            <a:ext cx="6822829" cy="270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33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Benchmarking Boundaries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63E620-A097-4C0A-9E5D-828467DFD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428" y="2335237"/>
            <a:ext cx="7061982" cy="296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99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Benchmarking Boundaries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1640DF-5A1D-42BE-84C0-C6E3584E2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986" y="2307102"/>
            <a:ext cx="6410766" cy="298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35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Benchmarking Time Frames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61B4EF-799A-4841-8FAA-8B613525D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614782"/>
              </p:ext>
            </p:extLst>
          </p:nvPr>
        </p:nvGraphicFramePr>
        <p:xfrm>
          <a:off x="3892548" y="2887078"/>
          <a:ext cx="6879203" cy="1867804"/>
        </p:xfrm>
        <a:graphic>
          <a:graphicData uri="http://schemas.openxmlformats.org/drawingml/2006/table">
            <a:tbl>
              <a:tblPr firstRow="1" firstCol="1" bandRow="1"/>
              <a:tblGrid>
                <a:gridCol w="3072843">
                  <a:extLst>
                    <a:ext uri="{9D8B030D-6E8A-4147-A177-3AD203B41FA5}">
                      <a16:colId xmlns:a16="http://schemas.microsoft.com/office/drawing/2014/main" val="3912136114"/>
                    </a:ext>
                  </a:extLst>
                </a:gridCol>
                <a:gridCol w="951590">
                  <a:extLst>
                    <a:ext uri="{9D8B030D-6E8A-4147-A177-3AD203B41FA5}">
                      <a16:colId xmlns:a16="http://schemas.microsoft.com/office/drawing/2014/main" val="4148719317"/>
                    </a:ext>
                  </a:extLst>
                </a:gridCol>
                <a:gridCol w="951590">
                  <a:extLst>
                    <a:ext uri="{9D8B030D-6E8A-4147-A177-3AD203B41FA5}">
                      <a16:colId xmlns:a16="http://schemas.microsoft.com/office/drawing/2014/main" val="3228300914"/>
                    </a:ext>
                  </a:extLst>
                </a:gridCol>
                <a:gridCol w="951590">
                  <a:extLst>
                    <a:ext uri="{9D8B030D-6E8A-4147-A177-3AD203B41FA5}">
                      <a16:colId xmlns:a16="http://schemas.microsoft.com/office/drawing/2014/main" val="794333260"/>
                    </a:ext>
                  </a:extLst>
                </a:gridCol>
                <a:gridCol w="951590">
                  <a:extLst>
                    <a:ext uri="{9D8B030D-6E8A-4147-A177-3AD203B41FA5}">
                      <a16:colId xmlns:a16="http://schemas.microsoft.com/office/drawing/2014/main" val="223958459"/>
                    </a:ext>
                  </a:extLst>
                </a:gridCol>
              </a:tblGrid>
              <a:tr h="466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SLOT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Bench.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1300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25354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Tuesday 21st November 2017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44829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Friday 9th December 2017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430184"/>
                  </a:ext>
                </a:extLst>
              </a:tr>
              <a:tr h="466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Saturday 10th December 2017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n/a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3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124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Moving Forward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British Parking Association Conference figure of 15%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Overall </a:t>
            </a:r>
            <a:r>
              <a:rPr lang="en-GB" b="1" dirty="0"/>
              <a:t>Weekday Pinch Point between 11.00-12.00</a:t>
            </a:r>
            <a:endParaRPr lang="en-GB" b="1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The first time visitor would not be aware of Scout Hut Car Park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The strange case of Telegraph Street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Weekday Benchmarking Area and Timings highlight a low vacancy rate (especially compared to National Benchmarking averages)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Pinch points during the weekdays, Bridge Street, Mill Street and West Street provide very few vacant spaces</a:t>
            </a: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85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Moving Forward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Marlborough/ Bradford-on-Avon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Shipston-on-Stour Housing Developments?</a:t>
            </a: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3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What we do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Provide a detached impartial evidence base to separate perception and reality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Provide the data if there is scope for further investigation with specialists in car parking</a:t>
            </a:r>
          </a:p>
        </p:txBody>
      </p:sp>
    </p:spTree>
    <p:extLst>
      <p:ext uri="{BB962C8B-B14F-4D97-AF65-F5344CB8AC3E}">
        <p14:creationId xmlns:p14="http://schemas.microsoft.com/office/powerpoint/2010/main" val="321073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What we don’t do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Provide recommendations in terms of pricing, policy and provision</a:t>
            </a:r>
          </a:p>
        </p:txBody>
      </p:sp>
    </p:spTree>
    <p:extLst>
      <p:ext uri="{BB962C8B-B14F-4D97-AF65-F5344CB8AC3E}">
        <p14:creationId xmlns:p14="http://schemas.microsoft.com/office/powerpoint/2010/main" val="327834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How we have helped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Knaresborough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Henley on Thames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Bury St Edmunds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Marlborough</a:t>
            </a:r>
          </a:p>
        </p:txBody>
      </p:sp>
    </p:spTree>
    <p:extLst>
      <p:ext uri="{BB962C8B-B14F-4D97-AF65-F5344CB8AC3E}">
        <p14:creationId xmlns:p14="http://schemas.microsoft.com/office/powerpoint/2010/main" val="309784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r>
              <a:rPr lang="en-GB" b="1" dirty="0">
                <a:solidFill>
                  <a:srgbClr val="FFC000"/>
                </a:solidFill>
                <a:latin typeface="Candara" panose="020E0502030303020204" pitchFamily="34" charset="0"/>
              </a:rPr>
              <a:t>Structure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30 mins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Perception of Issues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Methodology of Car Parking Study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Results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Moving Forward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latin typeface="Candara" panose="020E0502030303020204" pitchFamily="34" charset="0"/>
              </a:rPr>
              <a:t>Questions/ Answers</a:t>
            </a:r>
          </a:p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endParaRPr lang="en-GB" b="1" dirty="0">
              <a:solidFill>
                <a:srgbClr val="FFC000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b="1" dirty="0">
                <a:solidFill>
                  <a:srgbClr val="FF0000"/>
                </a:solidFill>
                <a:latin typeface="Candara" panose="020E0502030303020204" pitchFamily="34" charset="0"/>
              </a:rPr>
              <a:t>Q: WHAT ARE THE ISSUES IN SHIPSTON-ON- STOUR TOWN CENTRE?</a:t>
            </a:r>
          </a:p>
        </p:txBody>
      </p:sp>
    </p:spTree>
    <p:extLst>
      <p:ext uri="{BB962C8B-B14F-4D97-AF65-F5344CB8AC3E}">
        <p14:creationId xmlns:p14="http://schemas.microsoft.com/office/powerpoint/2010/main" val="223310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endParaRPr lang="en-GB" b="1" dirty="0">
              <a:solidFill>
                <a:srgbClr val="FFC000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199C01-BD59-4F01-BA01-30ED48065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800876"/>
              </p:ext>
            </p:extLst>
          </p:nvPr>
        </p:nvGraphicFramePr>
        <p:xfrm>
          <a:off x="3137095" y="365125"/>
          <a:ext cx="8717281" cy="6334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2329">
                  <a:extLst>
                    <a:ext uri="{9D8B030D-6E8A-4147-A177-3AD203B41FA5}">
                      <a16:colId xmlns:a16="http://schemas.microsoft.com/office/drawing/2014/main" val="953005081"/>
                    </a:ext>
                  </a:extLst>
                </a:gridCol>
                <a:gridCol w="1891703">
                  <a:extLst>
                    <a:ext uri="{9D8B030D-6E8A-4147-A177-3AD203B41FA5}">
                      <a16:colId xmlns:a16="http://schemas.microsoft.com/office/drawing/2014/main" val="838851179"/>
                    </a:ext>
                  </a:extLst>
                </a:gridCol>
                <a:gridCol w="1893249">
                  <a:extLst>
                    <a:ext uri="{9D8B030D-6E8A-4147-A177-3AD203B41FA5}">
                      <a16:colId xmlns:a16="http://schemas.microsoft.com/office/drawing/2014/main" val="4039251632"/>
                    </a:ext>
                  </a:extLst>
                </a:gridCol>
              </a:tblGrid>
              <a:tr h="652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What are the negative aspects of the Town Centre?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Small Towns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Large Towns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3672027244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Physical appearance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210535293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Prosperity of the town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694278263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Labour Pool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684526843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Geographical location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830826421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Mix of Retail Offer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249456218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Number of Vacant Units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961388936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Potential tourist customers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578993929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Potential local customers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4189143199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Affordable Housing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185128325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Transport Links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341941207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Footfall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586342376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Car Parking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73548997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Rental Value/ Property costs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3236136840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Market(s)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086216674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Local business competition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724599265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Competition from other localities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3573097542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Competition from out of town shopping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570466640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Competition from the internet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3429216652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Events/ Activities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162899351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Marketing/ Promotions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83430527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Local Partnerships/ Organisations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837615977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Other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2984178418"/>
                  </a:ext>
                </a:extLst>
              </a:tr>
              <a:tr h="238037">
                <a:tc>
                  <a:txBody>
                    <a:bodyPr/>
                    <a:lstStyle/>
                    <a:p>
                      <a:endParaRPr lang="en-GB" sz="8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7953" marR="57953" marT="0" marB="0"/>
                </a:tc>
                <a:extLst>
                  <a:ext uri="{0D108BD9-81ED-4DB2-BD59-A6C34878D82A}">
                    <a16:rowId xmlns:a16="http://schemas.microsoft.com/office/drawing/2014/main" val="3901441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Content Placeholder 4">
            <a:extLst>
              <a:ext uri="{FF2B5EF4-FFF2-40B4-BE49-F238E27FC236}">
                <a16:creationId xmlns:a16="http://schemas.microsoft.com/office/drawing/2014/main" id="{C107B22D-10BC-40A2-A821-4BC35D0F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2713592"/>
            <a:ext cx="2492780" cy="9862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0A9B2E-F821-4BA6-BD11-5E98CCB4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929" y="365125"/>
            <a:ext cx="8861603" cy="1325563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</a:rPr>
              <a:t>        </a:t>
            </a:r>
            <a:endParaRPr lang="en-GB" b="1" dirty="0">
              <a:solidFill>
                <a:srgbClr val="FFC000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7DEACC3-CAE6-4F1B-9CBD-15C135D1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653" y="1561515"/>
            <a:ext cx="8087880" cy="461544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01A917F-9BDA-4846-B256-AE791ADF7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06848"/>
              </p:ext>
            </p:extLst>
          </p:nvPr>
        </p:nvGraphicFramePr>
        <p:xfrm>
          <a:off x="3205162" y="182880"/>
          <a:ext cx="8649212" cy="6309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7391">
                  <a:extLst>
                    <a:ext uri="{9D8B030D-6E8A-4147-A177-3AD203B41FA5}">
                      <a16:colId xmlns:a16="http://schemas.microsoft.com/office/drawing/2014/main" val="308055528"/>
                    </a:ext>
                  </a:extLst>
                </a:gridCol>
                <a:gridCol w="1825134">
                  <a:extLst>
                    <a:ext uri="{9D8B030D-6E8A-4147-A177-3AD203B41FA5}">
                      <a16:colId xmlns:a16="http://schemas.microsoft.com/office/drawing/2014/main" val="1579203292"/>
                    </a:ext>
                  </a:extLst>
                </a:gridCol>
                <a:gridCol w="1826687">
                  <a:extLst>
                    <a:ext uri="{9D8B030D-6E8A-4147-A177-3AD203B41FA5}">
                      <a16:colId xmlns:a16="http://schemas.microsoft.com/office/drawing/2014/main" val="2296494064"/>
                    </a:ext>
                  </a:extLst>
                </a:gridCol>
              </a:tblGrid>
              <a:tr h="868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What are the negative general aspects of the Town Centre?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Small Towns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National Large Towns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%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995618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Physical appearance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71299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Cleanliness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236509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Retail Offer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2540927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Customer Service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754912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Cafes/ Restaurants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4935322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Access to Services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845428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Leisure Facilities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854902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Cultural Activities/Events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1796733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Pubs/ Bars/ Nightclubs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385316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Public Toilets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n/a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n/a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2399270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Transport Links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5311454"/>
                  </a:ext>
                </a:extLst>
              </a:tr>
              <a:tr h="318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Ease of walking around the town centre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718796"/>
                  </a:ext>
                </a:extLst>
              </a:tr>
              <a:tr h="376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Convenience e.g. near where you live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4813755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Safety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1884092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Car Parking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964363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Markets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8210910"/>
                  </a:ext>
                </a:extLst>
              </a:tr>
              <a:tr h="316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Other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17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0961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22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4989</TotalTime>
  <Words>839</Words>
  <Application>Microsoft Office PowerPoint</Application>
  <PresentationFormat>Widescreen</PresentationFormat>
  <Paragraphs>299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Cambria</vt:lpstr>
      <vt:lpstr>Candara</vt:lpstr>
      <vt:lpstr>Times New Roman</vt:lpstr>
      <vt:lpstr>Wingdings</vt:lpstr>
      <vt:lpstr>Office Theme</vt:lpstr>
      <vt:lpstr>Worksheet</vt:lpstr>
      <vt:lpstr>        Shipston-on-Stour Car Parking Study</vt:lpstr>
      <vt:lpstr>        What we do</vt:lpstr>
      <vt:lpstr>        What we do</vt:lpstr>
      <vt:lpstr>        What we don’t do</vt:lpstr>
      <vt:lpstr>        How we have helped</vt:lpstr>
      <vt:lpstr>        Structure</vt:lpstr>
      <vt:lpstr>        </vt:lpstr>
      <vt:lpstr>        </vt:lpstr>
      <vt:lpstr>        </vt:lpstr>
      <vt:lpstr>        </vt:lpstr>
      <vt:lpstr>        Why Research</vt:lpstr>
      <vt:lpstr>        Process</vt:lpstr>
      <vt:lpstr>        Process</vt:lpstr>
      <vt:lpstr>        Process</vt:lpstr>
      <vt:lpstr>        Analysis</vt:lpstr>
      <vt:lpstr>       Overall Vacancy Rates by Day/ Time Slot</vt:lpstr>
      <vt:lpstr>        Aggregate Vacancy Figures</vt:lpstr>
      <vt:lpstr>        Off Street Vacancy Rates</vt:lpstr>
      <vt:lpstr>        Off Street Vacancy Rates</vt:lpstr>
      <vt:lpstr>        The strange case of Telegraph St. Car Park</vt:lpstr>
      <vt:lpstr>        Benchmarking Boundaries</vt:lpstr>
      <vt:lpstr>        Benchmarking Boundaries</vt:lpstr>
      <vt:lpstr>        Benchmarking Boundaries</vt:lpstr>
      <vt:lpstr>        Benchmarking Time Frames</vt:lpstr>
      <vt:lpstr>        Moving Forward</vt:lpstr>
      <vt:lpstr>        Moving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Marlborough Car Parking Study</dc:title>
  <dc:creator>Mike King</dc:creator>
  <cp:lastModifiedBy>Mike King</cp:lastModifiedBy>
  <cp:revision>33</cp:revision>
  <dcterms:created xsi:type="dcterms:W3CDTF">2017-10-13T12:41:10Z</dcterms:created>
  <dcterms:modified xsi:type="dcterms:W3CDTF">2018-01-24T15:11:33Z</dcterms:modified>
</cp:coreProperties>
</file>